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27"/>
  </p:notesMasterIdLst>
  <p:handoutMasterIdLst>
    <p:handoutMasterId r:id="rId28"/>
  </p:handoutMasterIdLst>
  <p:sldIdLst>
    <p:sldId id="4785" r:id="rId8"/>
    <p:sldId id="4768" r:id="rId9"/>
    <p:sldId id="4769" r:id="rId10"/>
    <p:sldId id="4771" r:id="rId11"/>
    <p:sldId id="4787" r:id="rId12"/>
    <p:sldId id="4772" r:id="rId13"/>
    <p:sldId id="4773" r:id="rId14"/>
    <p:sldId id="4774" r:id="rId15"/>
    <p:sldId id="4776" r:id="rId16"/>
    <p:sldId id="4775" r:id="rId17"/>
    <p:sldId id="4777" r:id="rId18"/>
    <p:sldId id="4778" r:id="rId19"/>
    <p:sldId id="4779" r:id="rId20"/>
    <p:sldId id="4780" r:id="rId21"/>
    <p:sldId id="4781" r:id="rId22"/>
    <p:sldId id="4782" r:id="rId23"/>
    <p:sldId id="4783" r:id="rId24"/>
    <p:sldId id="4784" r:id="rId25"/>
    <p:sldId id="4786" r:id="rId26"/>
  </p:sldIdLst>
  <p:sldSz cx="12192000" cy="6858000"/>
  <p:notesSz cx="6797675" cy="9928225"/>
  <p:embeddedFontLst>
    <p:embeddedFont>
      <p:font typeface="Algerian" panose="04020705040A02060702" pitchFamily="82" charset="0"/>
      <p:regular r:id="rId29"/>
    </p:embeddedFont>
    <p:embeddedFont>
      <p:font typeface="MS UI Gothic" panose="020B0600070205080204" pitchFamily="34" charset="-128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黑体" panose="02010609060101010101" pitchFamily="49" charset="-122"/>
      <p:regular r:id="rId37"/>
    </p:embeddedFont>
    <p:embeddedFont>
      <p:font typeface="华文中宋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义启小楷书" panose="02010601030101010101" pitchFamily="2" charset="-128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orient="horz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0099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74883" autoAdjust="0"/>
  </p:normalViewPr>
  <p:slideViewPr>
    <p:cSldViewPr snapToGrid="0">
      <p:cViewPr varScale="1">
        <p:scale>
          <a:sx n="81" d="100"/>
          <a:sy n="81" d="100"/>
        </p:scale>
        <p:origin x="1146" y="96"/>
      </p:cViewPr>
      <p:guideLst>
        <p:guide orient="horz" pos="2273"/>
        <p:guide pos="3885"/>
        <p:guide pos="2910"/>
        <p:guide pos="1912"/>
        <p:guide orient="horz" pos="3634"/>
        <p:guide orient="horz" pos="391"/>
        <p:guide orient="horz" pos="2523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1.fntdata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053083038533222E-2"/>
          <c:y val="1.7904769608670101E-2"/>
          <c:w val="0.91095066603229502"/>
          <c:h val="0.654585096605427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Sheet1!$A$17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Sheet1!$B$17:$J$17</c:f>
              <c:numCache>
                <c:formatCode>0%</c:formatCode>
                <c:ptCount val="9"/>
                <c:pt idx="0">
                  <c:v>1</c:v>
                </c:pt>
                <c:pt idx="1">
                  <c:v>0.86</c:v>
                </c:pt>
                <c:pt idx="2">
                  <c:v>0.81</c:v>
                </c:pt>
                <c:pt idx="3">
                  <c:v>0.5</c:v>
                </c:pt>
                <c:pt idx="4">
                  <c:v>1</c:v>
                </c:pt>
                <c:pt idx="5">
                  <c:v>0.23</c:v>
                </c:pt>
                <c:pt idx="6">
                  <c:v>0.2</c:v>
                </c:pt>
                <c:pt idx="7">
                  <c:v>0.27</c:v>
                </c:pt>
                <c:pt idx="8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3A-48AD-875E-98EFA57F70C0}"/>
            </c:ext>
          </c:extLst>
        </c:ser>
        <c:ser>
          <c:idx val="1"/>
          <c:order val="1"/>
          <c:tx>
            <c:strRef>
              <c:f>Sheet1!$A$18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Sheet1!$B$16:$J$16</c:f>
              <c:strCache>
                <c:ptCount val="9"/>
                <c:pt idx="0">
                  <c:v>单周期上板</c:v>
                </c:pt>
                <c:pt idx="1">
                  <c:v>理想流水线</c:v>
                </c:pt>
                <c:pt idx="2">
                  <c:v>气泡流水线</c:v>
                </c:pt>
                <c:pt idx="3">
                  <c:v>重定向流水线</c:v>
                </c:pt>
                <c:pt idx="4">
                  <c:v>单级中断</c:v>
                </c:pt>
                <c:pt idx="5">
                  <c:v>多级中断</c:v>
                </c:pt>
                <c:pt idx="6">
                  <c:v>流水中断</c:v>
                </c:pt>
                <c:pt idx="7">
                  <c:v>流水上板</c:v>
                </c:pt>
                <c:pt idx="8">
                  <c:v>动态分支预测</c:v>
                </c:pt>
              </c:strCache>
            </c:strRef>
          </c:cat>
          <c:val>
            <c:numRef>
              <c:f>Sheet1!$B$18:$J$18</c:f>
              <c:numCache>
                <c:formatCode>0%</c:formatCode>
                <c:ptCount val="9"/>
                <c:pt idx="0">
                  <c:v>1</c:v>
                </c:pt>
                <c:pt idx="1">
                  <c:v>0.97</c:v>
                </c:pt>
                <c:pt idx="2">
                  <c:v>0.96459214501510604</c:v>
                </c:pt>
                <c:pt idx="3">
                  <c:v>0.89836858006042297</c:v>
                </c:pt>
                <c:pt idx="4">
                  <c:v>0.68785498489426</c:v>
                </c:pt>
                <c:pt idx="5">
                  <c:v>0.486223564954683</c:v>
                </c:pt>
                <c:pt idx="6">
                  <c:v>0.52897280966767402</c:v>
                </c:pt>
                <c:pt idx="7">
                  <c:v>0.27377643504531701</c:v>
                </c:pt>
                <c:pt idx="8">
                  <c:v>0.25356495468277901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3A-48AD-875E-98EFA57F70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7838751"/>
        <c:axId val="27847903"/>
      </c:barChart>
      <c:catAx>
        <c:axId val="27838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847903"/>
        <c:crosses val="autoZero"/>
        <c:auto val="1"/>
        <c:lblAlgn val="ctr"/>
        <c:lblOffset val="100"/>
        <c:noMultiLvlLbl val="0"/>
      </c:catAx>
      <c:valAx>
        <c:axId val="2784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pPr>
            <a:endParaRPr lang="zh-CN"/>
          </a:p>
        </c:txPr>
        <c:crossAx val="2783875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998262575581125E-2"/>
          <c:y val="8.5354619842061413E-2"/>
          <c:w val="0.98300176925784177"/>
          <c:h val="0.85817487921881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Sheet1!$B$10</c:f>
              <c:strCache>
                <c:ptCount val="1"/>
                <c:pt idx="0">
                  <c:v>单周期上板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Sheet1!$B$11:$B$18</c:f>
              <c:numCache>
                <c:formatCode>0%</c:formatCode>
                <c:ptCount val="8"/>
                <c:pt idx="0">
                  <c:v>0.68</c:v>
                </c:pt>
                <c:pt idx="1">
                  <c:v>0.82</c:v>
                </c:pt>
                <c:pt idx="2">
                  <c:v>0.93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5-4356-96C0-EEF6DF30AA1D}"/>
            </c:ext>
          </c:extLst>
        </c:ser>
        <c:ser>
          <c:idx val="1"/>
          <c:order val="1"/>
          <c:tx>
            <c:strRef>
              <c:f>Sheet1!$C$10</c:f>
              <c:strCache>
                <c:ptCount val="1"/>
                <c:pt idx="0">
                  <c:v>理想流水线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Sheet1!$C$11:$C$18</c:f>
              <c:numCache>
                <c:formatCode>0%</c:formatCode>
                <c:ptCount val="8"/>
                <c:pt idx="0">
                  <c:v>0</c:v>
                </c:pt>
                <c:pt idx="1">
                  <c:v>0.08</c:v>
                </c:pt>
                <c:pt idx="2">
                  <c:v>0.38</c:v>
                </c:pt>
                <c:pt idx="3">
                  <c:v>0.69</c:v>
                </c:pt>
                <c:pt idx="4">
                  <c:v>0.91</c:v>
                </c:pt>
                <c:pt idx="5">
                  <c:v>0.93</c:v>
                </c:pt>
                <c:pt idx="6">
                  <c:v>0.95</c:v>
                </c:pt>
                <c:pt idx="7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5-4356-96C0-EEF6DF30AA1D}"/>
            </c:ext>
          </c:extLst>
        </c:ser>
        <c:ser>
          <c:idx val="2"/>
          <c:order val="2"/>
          <c:tx>
            <c:strRef>
              <c:f>Sheet1!$D$10</c:f>
              <c:strCache>
                <c:ptCount val="1"/>
                <c:pt idx="0">
                  <c:v>气泡流水线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Sheet1!$D$11:$D$18</c:f>
              <c:numCache>
                <c:formatCode>0%</c:formatCode>
                <c:ptCount val="8"/>
                <c:pt idx="0">
                  <c:v>0</c:v>
                </c:pt>
                <c:pt idx="1">
                  <c:v>0.01</c:v>
                </c:pt>
                <c:pt idx="2">
                  <c:v>7.0000000000000007E-2</c:v>
                </c:pt>
                <c:pt idx="3">
                  <c:v>0.48</c:v>
                </c:pt>
                <c:pt idx="4">
                  <c:v>0.72</c:v>
                </c:pt>
                <c:pt idx="5">
                  <c:v>0.86</c:v>
                </c:pt>
                <c:pt idx="6">
                  <c:v>0.91</c:v>
                </c:pt>
                <c:pt idx="7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5-4356-96C0-EEF6DF30AA1D}"/>
            </c:ext>
          </c:extLst>
        </c:ser>
        <c:ser>
          <c:idx val="3"/>
          <c:order val="3"/>
          <c:tx>
            <c:strRef>
              <c:f>Sheet1!$E$10</c:f>
              <c:strCache>
                <c:ptCount val="1"/>
                <c:pt idx="0">
                  <c:v>重定向流水线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Sheet1!$E$11:$E$18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0.03</c:v>
                </c:pt>
                <c:pt idx="3">
                  <c:v>0.37</c:v>
                </c:pt>
                <c:pt idx="4">
                  <c:v>0.63</c:v>
                </c:pt>
                <c:pt idx="5">
                  <c:v>0.75</c:v>
                </c:pt>
                <c:pt idx="6">
                  <c:v>0.78</c:v>
                </c:pt>
                <c:pt idx="7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45-4356-96C0-EEF6DF30AA1D}"/>
            </c:ext>
          </c:extLst>
        </c:ser>
        <c:ser>
          <c:idx val="4"/>
          <c:order val="4"/>
          <c:tx>
            <c:strRef>
              <c:f>Sheet1!$F$10</c:f>
              <c:strCache>
                <c:ptCount val="1"/>
                <c:pt idx="0">
                  <c:v>单级中断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Sheet1!$F$11:$F$18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0.05</c:v>
                </c:pt>
                <c:pt idx="4">
                  <c:v>0.17</c:v>
                </c:pt>
                <c:pt idx="5">
                  <c:v>0.34</c:v>
                </c:pt>
                <c:pt idx="6">
                  <c:v>0.43</c:v>
                </c:pt>
                <c:pt idx="7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45-4356-96C0-EEF6DF30AA1D}"/>
            </c:ext>
          </c:extLst>
        </c:ser>
        <c:ser>
          <c:idx val="5"/>
          <c:order val="5"/>
          <c:tx>
            <c:strRef>
              <c:f>Sheet1!$G$10</c:f>
              <c:strCache>
                <c:ptCount val="1"/>
                <c:pt idx="0">
                  <c:v>多级中断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Sheet1!$G$11:$G$18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0.03</c:v>
                </c:pt>
                <c:pt idx="4">
                  <c:v>0.1</c:v>
                </c:pt>
                <c:pt idx="5">
                  <c:v>0.22</c:v>
                </c:pt>
                <c:pt idx="6">
                  <c:v>0.27</c:v>
                </c:pt>
                <c:pt idx="7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45-4356-96C0-EEF6DF30AA1D}"/>
            </c:ext>
          </c:extLst>
        </c:ser>
        <c:ser>
          <c:idx val="6"/>
          <c:order val="6"/>
          <c:tx>
            <c:strRef>
              <c:f>Sheet1!$H$10</c:f>
              <c:strCache>
                <c:ptCount val="1"/>
                <c:pt idx="0">
                  <c:v>流水中断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Sheet1!$H$11:$H$18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0.04</c:v>
                </c:pt>
                <c:pt idx="5">
                  <c:v>0.09</c:v>
                </c:pt>
                <c:pt idx="6">
                  <c:v>0.14000000000000001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45-4356-96C0-EEF6DF30AA1D}"/>
            </c:ext>
          </c:extLst>
        </c:ser>
        <c:ser>
          <c:idx val="7"/>
          <c:order val="7"/>
          <c:tx>
            <c:strRef>
              <c:f>Sheet1!$I$10</c:f>
              <c:strCache>
                <c:ptCount val="1"/>
                <c:pt idx="0">
                  <c:v>流水上板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Sheet1!$I$11:$I$18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0.03</c:v>
                </c:pt>
                <c:pt idx="5">
                  <c:v>0.09</c:v>
                </c:pt>
                <c:pt idx="6">
                  <c:v>0.13</c:v>
                </c:pt>
                <c:pt idx="7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845-4356-96C0-EEF6DF30AA1D}"/>
            </c:ext>
          </c:extLst>
        </c:ser>
        <c:ser>
          <c:idx val="8"/>
          <c:order val="8"/>
          <c:tx>
            <c:strRef>
              <c:f>Sheet1!$J$10</c:f>
              <c:strCache>
                <c:ptCount val="1"/>
                <c:pt idx="0">
                  <c:v>动态分支预测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Sheet1!$A$11:$A$18</c:f>
              <c:strCache>
                <c:ptCount val="8"/>
                <c:pt idx="0">
                  <c:v>星期三</c:v>
                </c:pt>
                <c:pt idx="1">
                  <c:v>星期四</c:v>
                </c:pt>
                <c:pt idx="2">
                  <c:v>星期五</c:v>
                </c:pt>
                <c:pt idx="3">
                  <c:v>星期一</c:v>
                </c:pt>
                <c:pt idx="4">
                  <c:v>星期二</c:v>
                </c:pt>
                <c:pt idx="5">
                  <c:v>星期三</c:v>
                </c:pt>
                <c:pt idx="6">
                  <c:v>星期四</c:v>
                </c:pt>
                <c:pt idx="7">
                  <c:v>星期五</c:v>
                </c:pt>
              </c:strCache>
            </c:strRef>
          </c:cat>
          <c:val>
            <c:numRef>
              <c:f>Sheet1!$J$11:$J$18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0.01</c:v>
                </c:pt>
                <c:pt idx="5">
                  <c:v>0.02</c:v>
                </c:pt>
                <c:pt idx="6">
                  <c:v>0.05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5-4356-96C0-EEF6DF30A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83924847"/>
        <c:axId val="783921519"/>
      </c:barChart>
      <c:catAx>
        <c:axId val="78392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3921519"/>
        <c:crosses val="autoZero"/>
        <c:auto val="1"/>
        <c:lblAlgn val="ctr"/>
        <c:lblOffset val="100"/>
        <c:noMultiLvlLbl val="0"/>
      </c:catAx>
      <c:valAx>
        <c:axId val="78392151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839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2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4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2021/2/28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2021/2/28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74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个人设计完成</a:t>
            </a:r>
            <a:r>
              <a:rPr lang="en-US" altLang="zh-CN" b="1" dirty="0"/>
              <a:t>MIPS 5</a:t>
            </a:r>
            <a:r>
              <a:rPr lang="zh-CN" altLang="en-US" b="1" dirty="0"/>
              <a:t>段流水</a:t>
            </a:r>
            <a:r>
              <a:rPr lang="en-US" altLang="zh-CN" b="1" dirty="0"/>
              <a:t>CPU</a:t>
            </a:r>
            <a:endParaRPr lang="zh-CN" altLang="en-US" b="1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27+4</a:t>
            </a:r>
            <a:r>
              <a:rPr lang="zh-CN" altLang="en-US" dirty="0"/>
              <a:t>条教师指定的</a:t>
            </a:r>
            <a:r>
              <a:rPr lang="en-US" altLang="zh-CN" dirty="0"/>
              <a:t>MIPS</a:t>
            </a:r>
            <a:r>
              <a:rPr lang="zh-CN" altLang="en-US" dirty="0"/>
              <a:t>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/>
              <a:t>CCAB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</a:p>
          <a:p>
            <a:pPr lvl="1"/>
            <a:r>
              <a:rPr lang="zh-CN" altLang="en-US" dirty="0"/>
              <a:t>扩展功能（中断机制，动态分支预测）</a:t>
            </a:r>
          </a:p>
          <a:p>
            <a:pPr lvl="1"/>
            <a:r>
              <a:rPr lang="zh-CN" altLang="en-US" dirty="0"/>
              <a:t>能正确运行标准测试程序和自编测试程序（测试</a:t>
            </a:r>
            <a:r>
              <a:rPr lang="en-US" altLang="zh-CN" dirty="0"/>
              <a:t>CCAB</a:t>
            </a:r>
            <a:r>
              <a:rPr lang="zh-CN" altLang="en-US" dirty="0"/>
              <a:t>指令）</a:t>
            </a:r>
          </a:p>
          <a:p>
            <a:pPr lvl="1"/>
            <a:r>
              <a:rPr lang="zh-CN" altLang="en-US" dirty="0"/>
              <a:t>具有自动统计功能</a:t>
            </a:r>
          </a:p>
          <a:p>
            <a:pPr lvl="2"/>
            <a:r>
              <a:rPr lang="zh-CN" altLang="en-US" dirty="0"/>
              <a:t>运行周期数、插入气泡数，</a:t>
            </a:r>
            <a:r>
              <a:rPr lang="en-US" altLang="zh-CN" dirty="0"/>
              <a:t>Load Use</a:t>
            </a:r>
            <a:r>
              <a:rPr lang="zh-CN" altLang="en-US" dirty="0"/>
              <a:t>冲突次数、无条件跳转次数，</a:t>
            </a:r>
            <a:endParaRPr lang="en-US" altLang="zh-CN" dirty="0"/>
          </a:p>
          <a:p>
            <a:pPr lvl="2"/>
            <a:r>
              <a:rPr lang="zh-CN" altLang="en-US" dirty="0"/>
              <a:t>有条件成功跳转次数、分支预测成功，失败次数等（分支预测相关）</a:t>
            </a:r>
          </a:p>
          <a:p>
            <a:r>
              <a:rPr lang="zh-CN" altLang="en-US" b="1" dirty="0"/>
              <a:t>团队开发一个具有展示度演示系统</a:t>
            </a:r>
            <a:endParaRPr lang="en-US" altLang="zh-CN" b="1" dirty="0"/>
          </a:p>
          <a:p>
            <a:pPr lvl="1"/>
            <a:r>
              <a:rPr lang="zh-CN" altLang="en-US" b="1" dirty="0"/>
              <a:t>有输入输出设备，完整的软硬件系统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3344"/>
          <a:stretch/>
        </p:blipFill>
        <p:spPr>
          <a:xfrm>
            <a:off x="9380441" y="3336193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062" y="1312985"/>
            <a:ext cx="2221837" cy="1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84688" y="4861914"/>
            <a:ext cx="2227638" cy="1594855"/>
            <a:chOff x="6898175" y="3124208"/>
            <a:chExt cx="2227638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2204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866074" y="4891752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666728" y="4907029"/>
            <a:ext cx="2204867" cy="1498518"/>
            <a:chOff x="6898175" y="3124208"/>
            <a:chExt cx="2204867" cy="149851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后利用工具自动实现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参考相关文档（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962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我们的口号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</a:p>
        </p:txBody>
      </p:sp>
    </p:spTree>
    <p:extLst>
      <p:ext uri="{BB962C8B-B14F-4D97-AF65-F5344CB8AC3E}">
        <p14:creationId xmlns:p14="http://schemas.microsoft.com/office/powerpoint/2010/main" val="1056836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在线完成进度表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813" y="1408906"/>
            <a:ext cx="7124700" cy="4705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678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历史完成度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15990"/>
              </p:ext>
            </p:extLst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99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时间进度</a:t>
            </a:r>
          </a:p>
        </p:txBody>
      </p:sp>
      <p:graphicFrame>
        <p:nvGraphicFramePr>
          <p:cNvPr id="5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274366"/>
              </p:ext>
            </p:extLst>
          </p:nvPr>
        </p:nvGraphicFramePr>
        <p:xfrm>
          <a:off x="487363" y="942975"/>
          <a:ext cx="10515600" cy="5637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886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单周期上板检查</a:t>
            </a:r>
          </a:p>
          <a:p>
            <a:pPr lvl="1"/>
            <a:r>
              <a:rPr lang="zh-CN" altLang="en-US" dirty="0"/>
              <a:t>能运行</a:t>
            </a:r>
            <a:r>
              <a:rPr lang="en-US" altLang="zh-CN" dirty="0"/>
              <a:t>benchmark</a:t>
            </a:r>
            <a:r>
              <a:rPr lang="zh-CN" altLang="en-US" dirty="0"/>
              <a:t>程序，周期数</a:t>
            </a:r>
            <a:r>
              <a:rPr lang="en-US" altLang="zh-CN" dirty="0"/>
              <a:t>1546</a:t>
            </a:r>
            <a:r>
              <a:rPr lang="zh-CN" altLang="en-US" dirty="0"/>
              <a:t>，内存数据排序正确</a:t>
            </a:r>
          </a:p>
          <a:p>
            <a:pPr lvl="1"/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开发板应绑定功能开关</a:t>
            </a:r>
          </a:p>
          <a:p>
            <a:pPr lvl="2"/>
            <a:r>
              <a:rPr lang="zh-CN" altLang="en-US" dirty="0">
                <a:sym typeface="+mn-ea"/>
              </a:rPr>
              <a:t>可切换显示区域功能   </a:t>
            </a:r>
          </a:p>
          <a:p>
            <a:pPr lvl="3"/>
            <a:r>
              <a:rPr lang="zh-CN" altLang="en-US" dirty="0">
                <a:sym typeface="+mn-ea"/>
              </a:rPr>
              <a:t>程序显示，时钟周期统计，内存数据观察，其他运行参数</a:t>
            </a:r>
          </a:p>
          <a:p>
            <a:pPr lvl="2"/>
            <a:r>
              <a:rPr lang="zh-CN" altLang="en-US" dirty="0">
                <a:sym typeface="+mn-ea"/>
              </a:rPr>
              <a:t>可切换频率，可复位</a:t>
            </a:r>
          </a:p>
          <a:p>
            <a:r>
              <a:rPr lang="zh-CN" altLang="en-US" dirty="0"/>
              <a:t>中断检查</a:t>
            </a:r>
          </a:p>
          <a:p>
            <a:pPr lvl="1"/>
            <a:r>
              <a:rPr lang="zh-CN" altLang="en-US" dirty="0"/>
              <a:t>主程序</a:t>
            </a:r>
            <a:r>
              <a:rPr lang="en-US" altLang="zh-CN" dirty="0"/>
              <a:t>benchmark</a:t>
            </a:r>
            <a:r>
              <a:rPr lang="zh-CN" altLang="en-US" dirty="0"/>
              <a:t>，中断服务程序</a:t>
            </a:r>
            <a:r>
              <a:rPr lang="en-US" altLang="zh-CN" dirty="0"/>
              <a:t>---</a:t>
            </a:r>
            <a:r>
              <a:rPr lang="zh-CN" altLang="en-US" dirty="0"/>
              <a:t>中断演示程序</a:t>
            </a:r>
            <a:r>
              <a:rPr lang="en-US" altLang="zh-CN" dirty="0"/>
              <a:t>2.0</a:t>
            </a:r>
            <a:endParaRPr lang="zh-CN" altLang="en-US" dirty="0"/>
          </a:p>
          <a:p>
            <a:pPr lvl="1"/>
            <a:r>
              <a:rPr lang="zh-CN" altLang="en-US" dirty="0"/>
              <a:t>单级中断依次点击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号中断源按键，能正常响应中断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1,2,3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/>
              <a:t>1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232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1CPU</a:t>
            </a:r>
          </a:p>
          <a:p>
            <a:pPr lvl="1"/>
            <a:r>
              <a:rPr lang="zh-CN" altLang="en-US" dirty="0"/>
              <a:t>多重嵌套中断依次点击</a:t>
            </a:r>
            <a:r>
              <a:rPr lang="en-US" altLang="zh-CN" dirty="0"/>
              <a:t>2,3,1</a:t>
            </a:r>
            <a:r>
              <a:rPr lang="zh-CN" altLang="en-US" dirty="0"/>
              <a:t>号中断按键</a:t>
            </a:r>
          </a:p>
          <a:p>
            <a:pPr lvl="2"/>
            <a:r>
              <a:rPr lang="zh-CN" altLang="en-US" dirty="0"/>
              <a:t>应先后进入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321CPU</a:t>
            </a:r>
            <a:endParaRPr lang="zh-CN" altLang="en-US" dirty="0"/>
          </a:p>
          <a:p>
            <a:pPr lvl="2"/>
            <a:endParaRPr lang="zh-CN" altLang="en-US" dirty="0"/>
          </a:p>
          <a:p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51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各阶段检查要求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理想流水线</a:t>
            </a:r>
          </a:p>
          <a:p>
            <a:pPr lvl="1"/>
            <a:r>
              <a:rPr lang="zh-CN" altLang="en-US" dirty="0"/>
              <a:t>能运行理想流水线测试程序</a:t>
            </a:r>
          </a:p>
          <a:p>
            <a:pPr lvl="1"/>
            <a:r>
              <a:rPr lang="zh-CN" altLang="en-US" dirty="0"/>
              <a:t>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</a:p>
          <a:p>
            <a:r>
              <a:rPr lang="zh-CN" altLang="en-US" dirty="0"/>
              <a:t>气泡流水线</a:t>
            </a:r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</a:t>
            </a:r>
          </a:p>
          <a:p>
            <a:pPr lvl="1"/>
            <a:r>
              <a:rPr lang="zh-CN" altLang="en-US" dirty="0"/>
              <a:t>能统计气泡数目，分支跳转次数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重定向流水线</a:t>
            </a:r>
          </a:p>
          <a:p>
            <a:pPr lvl="1"/>
            <a:r>
              <a:rPr lang="zh-CN" altLang="en-US" dirty="0"/>
              <a:t>能正确运行</a:t>
            </a:r>
            <a:r>
              <a:rPr lang="en-US" altLang="zh-CN" dirty="0"/>
              <a:t>benchmark</a:t>
            </a:r>
            <a:r>
              <a:rPr lang="zh-CN" altLang="en-US" dirty="0"/>
              <a:t>程序</a:t>
            </a:r>
            <a:r>
              <a:rPr lang="en-US" altLang="zh-CN" dirty="0"/>
              <a:t>+CCAB</a:t>
            </a:r>
            <a:r>
              <a:rPr lang="zh-CN" altLang="en-US" dirty="0"/>
              <a:t>指令</a:t>
            </a:r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3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多讨论，多讨论，多讨论</a:t>
            </a:r>
          </a:p>
          <a:p>
            <a:pPr lvl="1"/>
            <a:r>
              <a:rPr lang="zh-CN" altLang="en-US" dirty="0"/>
              <a:t>没有愚蠢的问题，不要闭门造车</a:t>
            </a:r>
          </a:p>
          <a:p>
            <a:pPr lvl="1"/>
            <a:r>
              <a:rPr lang="zh-CN" altLang="en-US" dirty="0"/>
              <a:t>方案不是唯一的，但一定要想清楚！</a:t>
            </a:r>
          </a:p>
          <a:p>
            <a:r>
              <a:rPr lang="zh-CN" altLang="en-US" dirty="0"/>
              <a:t>多存盘，存网盘，别存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</a:p>
          <a:p>
            <a:pPr lvl="1"/>
            <a:r>
              <a:rPr lang="zh-CN" altLang="en-US" dirty="0"/>
              <a:t>注意版本管理</a:t>
            </a:r>
          </a:p>
          <a:p>
            <a:r>
              <a:rPr lang="zh-CN" altLang="en-US" dirty="0"/>
              <a:t>要通关，要通关，要通关</a:t>
            </a:r>
          </a:p>
          <a:p>
            <a:pPr lvl="1"/>
            <a:r>
              <a:rPr lang="zh-CN" altLang="en-US" dirty="0"/>
              <a:t>取乎其上，得乎其中</a:t>
            </a:r>
          </a:p>
          <a:p>
            <a:pPr lvl="1"/>
            <a:r>
              <a:rPr lang="zh-CN" altLang="en-US" dirty="0"/>
              <a:t>取乎其中，得乎其下</a:t>
            </a:r>
          </a:p>
          <a:p>
            <a:pPr lvl="1"/>
            <a:r>
              <a:rPr lang="zh-CN" altLang="en-US" dirty="0"/>
              <a:t>取乎其下，则无所得矣</a:t>
            </a:r>
          </a:p>
          <a:p>
            <a:r>
              <a:rPr lang="zh-CN" altLang="en-US" b="1" dirty="0"/>
              <a:t>严禁做全指令集版本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1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 txBox="1">
            <a:spLocks/>
          </p:cNvSpPr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微助教课堂   </a:t>
            </a:r>
            <a:r>
              <a:rPr lang="en-US" altLang="zh-CN" dirty="0"/>
              <a:t>GH125      </a:t>
            </a:r>
            <a:r>
              <a:rPr lang="zh-CN" altLang="en-US" dirty="0">
                <a:solidFill>
                  <a:srgbClr val="C00000"/>
                </a:solidFill>
              </a:rPr>
              <a:t>小组互评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组成原理学习群</a:t>
            </a:r>
            <a:r>
              <a:rPr lang="zh-CN" altLang="en-US" dirty="0"/>
              <a:t>  </a:t>
            </a:r>
            <a:r>
              <a:rPr lang="en-US" altLang="zh-CN" dirty="0"/>
              <a:t>744458827</a:t>
            </a:r>
          </a:p>
          <a:p>
            <a:r>
              <a:rPr lang="zh-CN" altLang="en-US" dirty="0"/>
              <a:t>加</a:t>
            </a:r>
            <a:r>
              <a:rPr lang="en-US" altLang="zh-CN" dirty="0"/>
              <a:t>MOOC</a:t>
            </a:r>
            <a:r>
              <a:rPr lang="zh-CN" altLang="en-US" dirty="0"/>
              <a:t>课程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站视频备用</a:t>
            </a:r>
            <a:r>
              <a:rPr lang="en-US" altLang="zh-CN" dirty="0"/>
              <a:t>        </a:t>
            </a:r>
          </a:p>
          <a:p>
            <a:r>
              <a:rPr lang="zh-CN" altLang="en-US" b="1" dirty="0"/>
              <a:t>分组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zh-CN" altLang="en-US" dirty="0"/>
              <a:t>各班自行组队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人一组、 选秀组队，宿舍组队</a:t>
            </a:r>
            <a:endParaRPr lang="en-US" altLang="zh-CN" dirty="0"/>
          </a:p>
          <a:p>
            <a:pPr lvl="2"/>
            <a:r>
              <a:rPr lang="zh-CN" altLang="en-US" dirty="0"/>
              <a:t>小组取一个大家都认同的团队名    在微助教上建好团队</a:t>
            </a:r>
          </a:p>
          <a:p>
            <a:pPr lvl="1"/>
            <a:r>
              <a:rPr lang="zh-CN" altLang="en-US" dirty="0"/>
              <a:t>周一报告分组小组名称</a:t>
            </a:r>
            <a:endParaRPr lang="en-US" altLang="zh-CN" dirty="0"/>
          </a:p>
          <a:p>
            <a:pPr lvl="2"/>
            <a:r>
              <a:rPr lang="zh-CN" altLang="en-US" dirty="0"/>
              <a:t>填写腾讯文档中的协作文件</a:t>
            </a:r>
          </a:p>
          <a:p>
            <a:pPr lvl="1"/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3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29" y="1469641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60" y="1469641"/>
            <a:ext cx="1453406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1469641"/>
            <a:ext cx="1385965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5024615" y="338815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2633" y="3388157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94" y="1469641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6938712" y="3388157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1928642" y="4072614"/>
            <a:ext cx="8218487" cy="232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kern="0" dirty="0"/>
              <a:t>指导教师</a:t>
            </a:r>
          </a:p>
          <a:p>
            <a:pPr lvl="1">
              <a:lnSpc>
                <a:spcPct val="150000"/>
              </a:lnSpc>
            </a:pPr>
            <a:r>
              <a:rPr lang="en-US" altLang="zh-CN" sz="1800" kern="0" dirty="0"/>
              <a:t>1</a:t>
            </a:r>
            <a:r>
              <a:rPr lang="zh-CN" altLang="en-US" sz="1800" kern="0" dirty="0"/>
              <a:t>班：谭志虎       </a:t>
            </a:r>
            <a:r>
              <a:rPr lang="en-US" altLang="zh-CN" sz="1800" kern="0" dirty="0"/>
              <a:t>2</a:t>
            </a:r>
            <a:r>
              <a:rPr lang="zh-CN" altLang="en-US" sz="1800" kern="0" dirty="0"/>
              <a:t>班  ：胡迪青    </a:t>
            </a:r>
            <a:r>
              <a:rPr lang="en-US" altLang="zh-CN" sz="1800" kern="0" dirty="0"/>
              <a:t>3</a:t>
            </a:r>
            <a:r>
              <a:rPr lang="zh-CN" altLang="en-US" sz="1800" kern="0" dirty="0"/>
              <a:t>班：秦磊华         </a:t>
            </a:r>
            <a:r>
              <a:rPr lang="en-US" altLang="zh-CN" sz="1800" kern="0" dirty="0"/>
              <a:t>4</a:t>
            </a:r>
            <a:r>
              <a:rPr lang="zh-CN" altLang="en-US" sz="1800" kern="0" dirty="0"/>
              <a:t>班：秦磊华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r>
              <a:rPr lang="en-US" altLang="zh-CN" sz="1800" kern="0" dirty="0"/>
              <a:t>5</a:t>
            </a:r>
            <a:r>
              <a:rPr lang="zh-CN" altLang="en-US" sz="1800" kern="0" dirty="0"/>
              <a:t>班：胡迪青       </a:t>
            </a:r>
            <a:r>
              <a:rPr lang="en-US" altLang="zh-CN" sz="1800" kern="0" dirty="0"/>
              <a:t>6</a:t>
            </a:r>
            <a:r>
              <a:rPr lang="zh-CN" altLang="en-US" sz="1800" kern="0" dirty="0"/>
              <a:t>班  ：姚杰       </a:t>
            </a:r>
            <a:r>
              <a:rPr lang="en-US" altLang="zh-CN" sz="1800" kern="0" dirty="0"/>
              <a:t>7</a:t>
            </a:r>
            <a:r>
              <a:rPr lang="zh-CN" altLang="en-US" sz="1800" kern="0" dirty="0"/>
              <a:t>班：胡迪青         </a:t>
            </a:r>
            <a:r>
              <a:rPr lang="en-US" altLang="zh-CN" sz="1800" kern="0" dirty="0"/>
              <a:t>8</a:t>
            </a:r>
            <a:r>
              <a:rPr lang="zh-CN" altLang="en-US" sz="1800" kern="0" dirty="0"/>
              <a:t>班：周   健 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r>
              <a:rPr lang="zh-CN" altLang="en-US" sz="1800" kern="0" dirty="0"/>
              <a:t>校交</a:t>
            </a:r>
            <a:r>
              <a:rPr lang="en-US" altLang="zh-CN" sz="1800" kern="0" dirty="0"/>
              <a:t>1</a:t>
            </a:r>
            <a:r>
              <a:rPr lang="zh-CN" altLang="en-US" sz="1800" kern="0" dirty="0"/>
              <a:t>：胡迪青      校交</a:t>
            </a:r>
            <a:r>
              <a:rPr lang="en-US" altLang="zh-CN" sz="1800" kern="0" dirty="0"/>
              <a:t>2</a:t>
            </a:r>
            <a:r>
              <a:rPr lang="zh-CN" altLang="en-US" sz="1800" kern="0" dirty="0"/>
              <a:t>：谭志虎      校交</a:t>
            </a:r>
            <a:r>
              <a:rPr lang="en-US" altLang="zh-CN" sz="1800" kern="0" dirty="0"/>
              <a:t>3</a:t>
            </a:r>
            <a:r>
              <a:rPr lang="zh-CN" altLang="en-US" sz="1800" kern="0" dirty="0"/>
              <a:t>：蒋文斌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r>
              <a:rPr lang="en-US" altLang="zh-CN" sz="1800" kern="0" dirty="0"/>
              <a:t>ACM</a:t>
            </a:r>
            <a:r>
              <a:rPr lang="zh-CN" altLang="en-US" sz="1800" kern="0" dirty="0"/>
              <a:t>：谭志虎       卓越：蒋文斌        物联网：谭志虎</a:t>
            </a:r>
            <a:endParaRPr lang="en-US" altLang="zh-CN" sz="1800" kern="0" dirty="0"/>
          </a:p>
          <a:p>
            <a:pPr lvl="1">
              <a:lnSpc>
                <a:spcPct val="150000"/>
              </a:lnSpc>
            </a:pPr>
            <a:endParaRPr lang="en-US" altLang="zh-CN" sz="1800" kern="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kern="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8645187" y="3388157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蒋文斌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F7A781-B61E-4A86-A6C6-92F90D366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26" y="1469641"/>
            <a:ext cx="1344273" cy="17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10681" b="15673"/>
          <a:stretch/>
        </p:blipFill>
        <p:spPr>
          <a:xfrm>
            <a:off x="10147129" y="1469641"/>
            <a:ext cx="1330087" cy="180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10502112" y="3388157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>
                <a:latin typeface="+mj-ea"/>
                <a:ea typeface="+mj-ea"/>
              </a:rPr>
              <a:t>周健</a:t>
            </a:r>
            <a:endParaRPr lang="zh-CN" altLang="en-US" b="1" kern="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5451" y="3388157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秦磊华 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78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纪律要求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严格考勤    </a:t>
            </a:r>
            <a:r>
              <a:rPr lang="en-US" altLang="zh-CN" dirty="0"/>
              <a:t>8:00-11:50   14:00-17:30   18:30-21:30  </a:t>
            </a:r>
          </a:p>
          <a:p>
            <a:pPr lvl="1">
              <a:defRPr/>
            </a:pPr>
            <a:r>
              <a:rPr lang="zh-CN" altLang="en-US" dirty="0"/>
              <a:t>迟到，早退按缺勤处理</a:t>
            </a:r>
          </a:p>
          <a:p>
            <a:pPr lvl="1">
              <a:defRPr/>
            </a:pPr>
            <a:r>
              <a:rPr lang="en-US" altLang="zh-CN" dirty="0"/>
              <a:t>8</a:t>
            </a:r>
            <a:r>
              <a:rPr lang="zh-CN" altLang="en-US" dirty="0"/>
              <a:t>次考勤</a:t>
            </a:r>
            <a:r>
              <a:rPr lang="en-US" altLang="zh-CN" dirty="0"/>
              <a:t>6</a:t>
            </a:r>
            <a:r>
              <a:rPr lang="zh-CN" altLang="en-US" dirty="0"/>
              <a:t>次为满分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不来的要请假，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代签到（作弊处理，直接</a:t>
            </a:r>
            <a:r>
              <a:rPr lang="en-US" altLang="zh-CN" dirty="0"/>
              <a:t>-10</a:t>
            </a:r>
            <a:r>
              <a:rPr lang="zh-CN" altLang="en-US" dirty="0"/>
              <a:t>分）</a:t>
            </a:r>
          </a:p>
          <a:p>
            <a:pPr>
              <a:defRPr/>
            </a:pPr>
            <a:r>
              <a:rPr lang="zh-CN" altLang="en-US" dirty="0"/>
              <a:t>每日上午提交团队工作日志</a:t>
            </a:r>
          </a:p>
          <a:p>
            <a:pPr lvl="1">
              <a:defRPr/>
            </a:pPr>
            <a:r>
              <a:rPr lang="zh-CN" altLang="en-US" dirty="0"/>
              <a:t>边实验，边写报告</a:t>
            </a:r>
          </a:p>
          <a:p>
            <a:pPr lvl="2">
              <a:defRPr/>
            </a:pPr>
            <a:r>
              <a:rPr lang="zh-CN" altLang="en-US" dirty="0"/>
              <a:t>在课设报告中记录当日故障，解决方法</a:t>
            </a:r>
          </a:p>
        </p:txBody>
      </p:sp>
    </p:spTree>
    <p:extLst>
      <p:ext uri="{BB962C8B-B14F-4D97-AF65-F5344CB8AC3E}">
        <p14:creationId xmlns:p14="http://schemas.microsoft.com/office/powerpoint/2010/main" val="406872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成绩评定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成绩构成</a:t>
            </a:r>
          </a:p>
          <a:p>
            <a:pPr lvl="1"/>
            <a:r>
              <a:rPr lang="zh-CN" altLang="en-US" sz="2400" dirty="0"/>
              <a:t>设计过程和结果占 </a:t>
            </a:r>
            <a:r>
              <a:rPr lang="en-US" altLang="zh-CN" sz="2400" dirty="0"/>
              <a:t>65%</a:t>
            </a:r>
          </a:p>
          <a:p>
            <a:pPr lvl="1"/>
            <a:r>
              <a:rPr lang="zh-CN" altLang="en-US" sz="2400" b="1" dirty="0"/>
              <a:t>团队设计与合作占 </a:t>
            </a:r>
            <a:r>
              <a:rPr lang="en-US" altLang="zh-CN" sz="2400" b="1" dirty="0"/>
              <a:t>15%</a:t>
            </a:r>
          </a:p>
          <a:p>
            <a:pPr lvl="1"/>
            <a:r>
              <a:rPr lang="zh-CN" altLang="en-US" sz="2400" dirty="0"/>
              <a:t>报告部分占           </a:t>
            </a:r>
            <a:r>
              <a:rPr lang="en-US" altLang="zh-CN" sz="2400" dirty="0"/>
              <a:t>20%</a:t>
            </a:r>
            <a:r>
              <a:rPr lang="zh-CN" altLang="en-US" sz="2400" dirty="0"/>
              <a:t>；</a:t>
            </a:r>
          </a:p>
          <a:p>
            <a:pPr marL="914400" lvl="2" indent="0">
              <a:buNone/>
            </a:pPr>
            <a:endParaRPr lang="zh-CN" altLang="en-US" sz="2400" dirty="0"/>
          </a:p>
          <a:p>
            <a:pPr lvl="1"/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9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天：布置任务和集中讲解；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天：完成单周期</a:t>
            </a:r>
            <a:r>
              <a:rPr lang="en-US" altLang="zh-CN" dirty="0"/>
              <a:t>27+4</a:t>
            </a:r>
            <a:r>
              <a:rPr lang="zh-CN" altLang="en-US" dirty="0"/>
              <a:t>条指令；</a:t>
            </a:r>
          </a:p>
          <a:p>
            <a:pPr lvl="1"/>
            <a:r>
              <a:rPr lang="zh-CN" altLang="en-US" dirty="0"/>
              <a:t>阶段性成果自查后在线填写云进度表（便于老师同学掌握进度）；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天：最终结果验收（返校后检查）</a:t>
            </a:r>
          </a:p>
          <a:p>
            <a:r>
              <a:rPr lang="zh-CN" altLang="en-US" dirty="0"/>
              <a:t>报告不得超过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页，暂定</a:t>
            </a:r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</a:p>
          <a:p>
            <a:r>
              <a:rPr lang="zh-CN" altLang="en-US" dirty="0"/>
              <a:t>按班为单位提交电子版和纸质版，具体规范见任务书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课程设计团队天梯赛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每班</a:t>
            </a:r>
            <a:r>
              <a:rPr lang="en-US" altLang="zh-CN" dirty="0"/>
              <a:t>6-8</a:t>
            </a:r>
            <a:r>
              <a:rPr lang="zh-CN" altLang="en-US" dirty="0"/>
              <a:t>只队伍，各班前两名团队有分数奖励（</a:t>
            </a:r>
            <a:r>
              <a:rPr lang="en-US" altLang="zh-CN" dirty="0"/>
              <a:t>2/1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组原不及格的队员成绩不计入团队总成绩</a:t>
            </a:r>
            <a:endParaRPr lang="en-US" altLang="zh-CN" dirty="0"/>
          </a:p>
          <a:p>
            <a:pPr lvl="1"/>
            <a:r>
              <a:rPr lang="zh-CN" altLang="en-US" dirty="0"/>
              <a:t>重修生</a:t>
            </a:r>
            <a:r>
              <a:rPr lang="en-US" altLang="zh-CN" dirty="0"/>
              <a:t>/</a:t>
            </a:r>
            <a:r>
              <a:rPr lang="zh-CN" altLang="en-US" dirty="0"/>
              <a:t>留级生不计入团队总成绩</a:t>
            </a:r>
            <a:endParaRPr lang="en-US" altLang="zh-CN" dirty="0"/>
          </a:p>
          <a:p>
            <a:pPr lvl="1"/>
            <a:r>
              <a:rPr lang="zh-CN" altLang="en-US" dirty="0"/>
              <a:t>为团队取一个响亮的名字</a:t>
            </a:r>
            <a:endParaRPr lang="en-US" altLang="zh-CN" dirty="0"/>
          </a:p>
          <a:p>
            <a:r>
              <a:rPr lang="zh-CN" altLang="en-US" dirty="0"/>
              <a:t>合作学习，互帮互助，团队精神</a:t>
            </a:r>
            <a:endParaRPr lang="en-US" altLang="zh-CN" dirty="0"/>
          </a:p>
          <a:p>
            <a:pPr lvl="1"/>
            <a:r>
              <a:rPr lang="zh-CN" altLang="en-US" dirty="0"/>
              <a:t>团队内有抄袭者团队全体罚分（</a:t>
            </a:r>
            <a:r>
              <a:rPr lang="en-US" altLang="zh-CN" dirty="0"/>
              <a:t>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/>
            <a:r>
              <a:rPr lang="zh-CN" altLang="en-US" dirty="0"/>
              <a:t>团队任务互评、团队内部互评，团队杰出贡献值也有奖励分（</a:t>
            </a:r>
            <a:r>
              <a:rPr lang="en-US" altLang="zh-CN" dirty="0"/>
              <a:t>2/1</a:t>
            </a:r>
            <a:r>
              <a:rPr lang="zh-CN" altLang="en-US"/>
              <a:t>分）</a:t>
            </a:r>
            <a:endParaRPr lang="en-US" altLang="zh-CN" dirty="0"/>
          </a:p>
          <a:p>
            <a:r>
              <a:rPr lang="zh-CN" altLang="en-US" dirty="0"/>
              <a:t>奖励分数加到总分中，加爆为止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72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MIPS 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</a:t>
            </a:r>
            <a:r>
              <a:rPr lang="en-US" altLang="zh-CN" dirty="0"/>
              <a:t>MIPS</a:t>
            </a:r>
            <a:r>
              <a:rPr lang="zh-CN" altLang="zh-CN" dirty="0"/>
              <a:t>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能执行标准测试程序，在此基础上，可进一步增加中断异常处理机制，动态分支预测等扩展功能。</a:t>
            </a:r>
          </a:p>
        </p:txBody>
      </p:sp>
    </p:spTree>
    <p:extLst>
      <p:ext uri="{BB962C8B-B14F-4D97-AF65-F5344CB8AC3E}">
        <p14:creationId xmlns:p14="http://schemas.microsoft.com/office/powerpoint/2010/main" val="124237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LOGISIM</a:t>
            </a:r>
            <a:endParaRPr lang="zh-CN" altLang="en-US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</a:p>
          <a:p>
            <a:pPr lvl="1"/>
            <a:r>
              <a:rPr lang="zh-CN" altLang="en-US" dirty="0"/>
              <a:t>跑通流水线重定向机制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开发板</a:t>
            </a:r>
          </a:p>
          <a:p>
            <a:pPr lvl="1"/>
            <a:r>
              <a:rPr lang="zh-CN" altLang="en-US" b="1" dirty="0">
                <a:solidFill>
                  <a:schemeClr val="tx1"/>
                </a:solidFill>
              </a:rPr>
              <a:t>单周期上板（独立开发，利用工具自动转）</a:t>
            </a:r>
          </a:p>
          <a:p>
            <a:pPr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流水线上板（独立开发）</a:t>
            </a:r>
          </a:p>
          <a:p>
            <a:pPr lvl="1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完成时序仿真后再开始领板子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56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2014年年终总结">
    <a:majorFont>
      <a:latin typeface="Copperplate Gothic Bold"/>
      <a:ea typeface="微软雅黑"/>
      <a:cs typeface=""/>
    </a:majorFont>
    <a:minorFont>
      <a:latin typeface="Copperplate Gothic Bold"/>
      <a:ea typeface="微软雅黑"/>
      <a:cs typeface=""/>
    </a:minorFont>
  </a:fontScheme>
  <a:fmtScheme name="Book">
    <a:fillStyleLst>
      <a:solidFill>
        <a:schemeClr val="phClr">
          <a:tint val="100000"/>
          <a:shade val="100000"/>
          <a:hueMod val="100000"/>
          <a:satMod val="100000"/>
        </a:schemeClr>
      </a:solidFill>
      <a:gradFill rotWithShape="1">
        <a:gsLst>
          <a:gs pos="0">
            <a:schemeClr val="phClr">
              <a:tint val="30000"/>
              <a:shade val="100000"/>
              <a:hueMod val="100000"/>
              <a:satMod val="100000"/>
            </a:schemeClr>
          </a:gs>
          <a:gs pos="80000">
            <a:schemeClr val="phClr">
              <a:tint val="7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100000"/>
              <a:hueMod val="100000"/>
              <a:satMod val="100000"/>
            </a:schemeClr>
          </a:gs>
        </a:gsLst>
        <a:lin ang="7200000" scaled="1"/>
      </a:gradFill>
      <a:gradFill rotWithShape="1">
        <a:gsLst>
          <a:gs pos="0">
            <a:schemeClr val="phClr">
              <a:tint val="80000"/>
              <a:shade val="100000"/>
              <a:hueMod val="100000"/>
              <a:satMod val="100000"/>
            </a:schemeClr>
          </a:gs>
          <a:gs pos="30000">
            <a:schemeClr val="phClr">
              <a:tint val="100000"/>
              <a:shade val="100000"/>
              <a:hueMod val="100000"/>
              <a:satMod val="100000"/>
            </a:schemeClr>
          </a:gs>
          <a:gs pos="100000">
            <a:schemeClr val="phClr">
              <a:tint val="100000"/>
              <a:shade val="50000"/>
              <a:hueMod val="100000"/>
              <a:satMod val="100000"/>
            </a:schemeClr>
          </a:gs>
        </a:gsLst>
        <a:lin ang="18000000" scaled="1"/>
      </a:gradFill>
    </a:fillStyleLst>
    <a:lnStyleLst>
      <a:ln w="127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>
            <a:rot lat="0" lon="0" rev="0"/>
          </a:camera>
          <a:lightRig rig="morning" dir="bl"/>
        </a:scene3d>
        <a:sp3d extrusionH="222250" contourW="25400" prstMaterial="matte">
          <a:bevelT w="38100" h="38100" prst="softRound"/>
          <a:bevelB/>
          <a:extrusionClr>
            <a:srgbClr val="FF0000"/>
          </a:extrusionClr>
          <a:contourClr>
            <a:schemeClr val="accent3">
              <a:tint val="100000"/>
              <a:shade val="100000"/>
              <a:hueMod val="100000"/>
              <a:satMod val="100000"/>
            </a:schemeClr>
          </a:contourClr>
        </a:sp3d>
      </a:effectStyle>
      <a:effectStyle>
        <a:effectLst>
          <a:glow>
            <a:schemeClr val="phClr">
              <a:tint val="100000"/>
              <a:shade val="100000"/>
              <a:hueMod val="100000"/>
              <a:satMod val="100000"/>
            </a:schemeClr>
          </a:glow>
        </a:effectLst>
        <a:scene3d>
          <a:camera prst="orthographicFront" fov="0">
            <a:rot lat="0" lon="0" rev="0"/>
          </a:camera>
          <a:lightRig rig="soft" dir="bl">
            <a:rot lat="0" lon="0" rev="0"/>
          </a:lightRig>
        </a:scene3d>
        <a:sp3d prstMaterial="plastic">
          <a:bevelT w="38100" h="38100"/>
          <a:contourClr>
            <a:schemeClr val="phClr">
              <a:tint val="100000"/>
              <a:shade val="100000"/>
              <a:hueMod val="100000"/>
              <a:satMod val="1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10032</TotalTime>
  <Words>1268</Words>
  <Application>Microsoft Office PowerPoint</Application>
  <PresentationFormat>宽屏</PresentationFormat>
  <Paragraphs>178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华文中宋</vt:lpstr>
      <vt:lpstr>黑体</vt:lpstr>
      <vt:lpstr>等线</vt:lpstr>
      <vt:lpstr>Wingdings</vt:lpstr>
      <vt:lpstr>Arial</vt:lpstr>
      <vt:lpstr>Algerian</vt:lpstr>
      <vt:lpstr>微软雅黑</vt:lpstr>
      <vt:lpstr>MS UI Gothic</vt:lpstr>
      <vt:lpstr>义启小楷书</vt:lpstr>
      <vt:lpstr>Segoe UI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准备工作</vt:lpstr>
      <vt:lpstr>教师团队</vt:lpstr>
      <vt:lpstr>纪律要求</vt:lpstr>
      <vt:lpstr>成绩评定</vt:lpstr>
      <vt:lpstr>进度安排</vt:lpstr>
      <vt:lpstr>课程设计团队天梯赛</vt:lpstr>
      <vt:lpstr>教学目标</vt:lpstr>
      <vt:lpstr>课程设计实验环境</vt:lpstr>
      <vt:lpstr>课程设计任务</vt:lpstr>
      <vt:lpstr>课程设计路径及评分标准(百分制)</vt:lpstr>
      <vt:lpstr>我们的口号</vt:lpstr>
      <vt:lpstr>在线完成进度表</vt:lpstr>
      <vt:lpstr>历史完成度</vt:lpstr>
      <vt:lpstr>时间进度</vt:lpstr>
      <vt:lpstr>各阶段检查要求</vt:lpstr>
      <vt:lpstr>各阶段检查要求</vt:lpstr>
      <vt:lpstr>注意事项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tiger</cp:lastModifiedBy>
  <cp:revision>1877</cp:revision>
  <cp:lastPrinted>2019-09-24T12:30:12Z</cp:lastPrinted>
  <dcterms:created xsi:type="dcterms:W3CDTF">2018-05-09T10:41:00Z</dcterms:created>
  <dcterms:modified xsi:type="dcterms:W3CDTF">2021-02-28T09:02:38Z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